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Lato Black"/>
      <p:bold r:id="rId31"/>
      <p:boldItalic r:id="rId32"/>
    </p:embeddedFont>
    <p:embeddedFont>
      <p:font typeface="Bree Serif"/>
      <p:regular r:id="rId33"/>
    </p:embeddedFont>
    <p:embeddedFont>
      <p:font typeface="Gill Sans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Black-bold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33" Type="http://schemas.openxmlformats.org/officeDocument/2006/relationships/font" Target="fonts/BreeSerif-regular.fntdata"/><Relationship Id="rId10" Type="http://schemas.openxmlformats.org/officeDocument/2006/relationships/slide" Target="slides/slide4.xml"/><Relationship Id="rId32" Type="http://schemas.openxmlformats.org/officeDocument/2006/relationships/font" Target="fonts/LatoBlack-boldItalic.fntdata"/><Relationship Id="rId13" Type="http://schemas.openxmlformats.org/officeDocument/2006/relationships/slide" Target="slides/slide7.xml"/><Relationship Id="rId35" Type="http://schemas.openxmlformats.org/officeDocument/2006/relationships/font" Target="fonts/GillSans-bold.fntdata"/><Relationship Id="rId12" Type="http://schemas.openxmlformats.org/officeDocument/2006/relationships/slide" Target="slides/slide6.xml"/><Relationship Id="rId34" Type="http://schemas.openxmlformats.org/officeDocument/2006/relationships/font" Target="fonts/GillSans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c4a812e05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5c4a812e05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9ab00814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9ab00814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9ab00814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9ab00814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9ab00814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9ab00814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9ab00814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9ab00814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c49dac44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c49dac44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9ab00814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9ab00814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9a43c36b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9a43c36b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9ab0081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9ab0081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Porque lo hicimos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c4a812e05_1_2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c4a812e05_1_2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Perú, is a country with a lot inequality ,according to the OCDE, peruvian youth has the worst employment situtation in the region. </a:t>
            </a:r>
            <a:r>
              <a:rPr lang="es"/>
              <a:t>In Perú +50% of unemployers are young peoplelike Luis. They have 3 times less possibilities to get a job, because of lack in labour experience and the lack of soft skills.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c4a812e05_1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c4a812e05_1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Disponibilidad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MAterial de estudio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Seguimiento (despues de la clase, ejercicos 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9ab00814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9ab00814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 lo que esperamos hacer luego con la aplicacion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c4a812e05_1_1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c4a812e05_1_1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SOMOS LUTEACH AYÚDANOS A MEJORAR EL RENDIMIENTO ACADÉMICO UNIVERSITARIO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SOMOS LUTEACH AYÚDANOS A MEJORAR EL RENDIMIENTO ACADÉMICO EN LAS UNIVERSIDADES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9ab00814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9ab0081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beneficios del pagina web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9ab00814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9ab00814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9ab00814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9ab00814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viñetas">
  <p:cSld name="Título y viñeta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252413" y="133350"/>
            <a:ext cx="86439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252413" y="1438275"/>
            <a:ext cx="8643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/>
          <a:lstStyle>
            <a:lvl1pPr indent="-355600" lvl="0" marL="45720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●"/>
              <a:defRPr sz="2400">
                <a:solidFill>
                  <a:srgbClr val="535353"/>
                </a:solidFill>
              </a:defRPr>
            </a:lvl1pPr>
            <a:lvl2pPr indent="-355600" lvl="1" marL="91440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○"/>
              <a:defRPr sz="2400">
                <a:solidFill>
                  <a:srgbClr val="535353"/>
                </a:solidFill>
              </a:defRPr>
            </a:lvl2pPr>
            <a:lvl3pPr indent="-355600" lvl="2" marL="137160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■"/>
              <a:defRPr sz="2400">
                <a:solidFill>
                  <a:srgbClr val="535353"/>
                </a:solidFill>
              </a:defRPr>
            </a:lvl3pPr>
            <a:lvl4pPr indent="-355600" lvl="3" marL="182880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●"/>
              <a:defRPr sz="2400">
                <a:solidFill>
                  <a:srgbClr val="535353"/>
                </a:solidFill>
              </a:defRPr>
            </a:lvl4pPr>
            <a:lvl5pPr indent="-355600" lvl="4" marL="228600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○"/>
              <a:defRPr sz="2400">
                <a:solidFill>
                  <a:srgbClr val="535353"/>
                </a:solidFill>
              </a:defRPr>
            </a:lvl5pPr>
            <a:lvl6pPr indent="-266700" lvl="5" marL="2743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●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○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■"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4491037" y="4905375"/>
            <a:ext cx="1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subtítulo" type="title">
  <p:cSld name="TIT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252413" y="1076325"/>
            <a:ext cx="86439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252413" y="2781300"/>
            <a:ext cx="8643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None/>
              <a:defRPr>
                <a:solidFill>
                  <a:srgbClr val="535353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None/>
              <a:defRPr>
                <a:solidFill>
                  <a:srgbClr val="535353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None/>
              <a:defRPr>
                <a:solidFill>
                  <a:srgbClr val="535353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None/>
              <a:defRPr>
                <a:solidFill>
                  <a:srgbClr val="535353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None/>
              <a:defRPr>
                <a:solidFill>
                  <a:srgbClr val="535353"/>
                </a:solidFill>
              </a:defRPr>
            </a:lvl5pPr>
            <a:lvl6pPr indent="-266700" lvl="5" marL="2743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4491037" y="4905375"/>
            <a:ext cx="1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 (horizontal)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>
            <p:ph idx="2" type="pic"/>
          </p:nvPr>
        </p:nvSpPr>
        <p:spPr>
          <a:xfrm>
            <a:off x="923925" y="276225"/>
            <a:ext cx="7305600" cy="30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/>
          <a:lstStyle>
            <a:lvl1pPr lv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895350" y="3648075"/>
            <a:ext cx="7358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895350" y="4319588"/>
            <a:ext cx="7358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None/>
              <a:defRPr>
                <a:solidFill>
                  <a:srgbClr val="535353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None/>
              <a:defRPr>
                <a:solidFill>
                  <a:srgbClr val="535353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None/>
              <a:defRPr>
                <a:solidFill>
                  <a:srgbClr val="535353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None/>
              <a:defRPr>
                <a:solidFill>
                  <a:srgbClr val="535353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None/>
              <a:defRPr>
                <a:solidFill>
                  <a:srgbClr val="535353"/>
                </a:solidFill>
              </a:defRPr>
            </a:lvl5pPr>
            <a:lvl6pPr indent="-266700" lvl="5" marL="2743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4491037" y="4905375"/>
            <a:ext cx="1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(arriba)">
  <p:cSld name="Título (arriba)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252413" y="133350"/>
            <a:ext cx="86439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4491037" y="4905375"/>
            <a:ext cx="1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viñetas">
  <p:cSld name="Título y viñeta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252413" y="133350"/>
            <a:ext cx="86439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252413" y="1438275"/>
            <a:ext cx="8643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/>
          <a:lstStyle>
            <a:lvl1pPr indent="-355600" lvl="0" marL="45720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>
                <a:solidFill>
                  <a:srgbClr val="535353"/>
                </a:solidFill>
              </a:defRPr>
            </a:lvl1pPr>
            <a:lvl2pPr indent="-355600" lvl="1" marL="91440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>
                <a:solidFill>
                  <a:srgbClr val="535353"/>
                </a:solidFill>
              </a:defRPr>
            </a:lvl2pPr>
            <a:lvl3pPr indent="-355600" lvl="2" marL="137160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>
                <a:solidFill>
                  <a:srgbClr val="535353"/>
                </a:solidFill>
              </a:defRPr>
            </a:lvl3pPr>
            <a:lvl4pPr indent="-355600" lvl="3" marL="182880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>
                <a:solidFill>
                  <a:srgbClr val="535353"/>
                </a:solidFill>
              </a:defRPr>
            </a:lvl4pPr>
            <a:lvl5pPr indent="-355600" lvl="4" marL="228600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>
                <a:solidFill>
                  <a:srgbClr val="535353"/>
                </a:solidFill>
              </a:defRPr>
            </a:lvl5pPr>
            <a:lvl6pPr indent="-266700" lvl="5" marL="2743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4491037" y="4905375"/>
            <a:ext cx="1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(centro)">
  <p:cSld name="Título (centro)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252413" y="1714500"/>
            <a:ext cx="86439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4491037" y="4905375"/>
            <a:ext cx="1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 (vertical)">
  <p:cSld name="Foto (vertical)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>
            <p:ph idx="2" type="pic"/>
          </p:nvPr>
        </p:nvSpPr>
        <p:spPr>
          <a:xfrm>
            <a:off x="4714875" y="519113"/>
            <a:ext cx="37671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/>
          <a:lstStyle>
            <a:lvl1pPr lv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252413" y="538163"/>
            <a:ext cx="41433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252413" y="2576513"/>
            <a:ext cx="41433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None/>
              <a:defRPr>
                <a:solidFill>
                  <a:srgbClr val="535353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None/>
              <a:defRPr>
                <a:solidFill>
                  <a:srgbClr val="535353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None/>
              <a:defRPr>
                <a:solidFill>
                  <a:srgbClr val="535353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None/>
              <a:defRPr>
                <a:solidFill>
                  <a:srgbClr val="535353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None/>
              <a:defRPr>
                <a:solidFill>
                  <a:srgbClr val="535353"/>
                </a:solidFill>
              </a:defRPr>
            </a:lvl5pPr>
            <a:lvl6pPr indent="-266700" lvl="5" marL="2743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4491037" y="4905375"/>
            <a:ext cx="1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, viñetas y foto">
  <p:cSld name="Título, viñetas y foto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/>
          <p:nvPr>
            <p:ph idx="2" type="pic"/>
          </p:nvPr>
        </p:nvSpPr>
        <p:spPr>
          <a:xfrm>
            <a:off x="5053013" y="1162050"/>
            <a:ext cx="3267000" cy="3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/>
          <a:lstStyle>
            <a:lvl1pPr lv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type="title"/>
          </p:nvPr>
        </p:nvSpPr>
        <p:spPr>
          <a:xfrm>
            <a:off x="252413" y="133350"/>
            <a:ext cx="86439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252413" y="1438275"/>
            <a:ext cx="41433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/>
          <a:lstStyle>
            <a:lvl1pPr indent="-2667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1pPr>
            <a:lvl2pPr indent="-2667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4491037" y="4905375"/>
            <a:ext cx="1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ñetas">
  <p:cSld name="Viñeta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idx="1" type="body"/>
          </p:nvPr>
        </p:nvSpPr>
        <p:spPr>
          <a:xfrm>
            <a:off x="538163" y="400050"/>
            <a:ext cx="8062800" cy="43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/>
          <a:lstStyle>
            <a:lvl1pPr indent="-355600" lvl="0" marL="45720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>
                <a:solidFill>
                  <a:srgbClr val="535353"/>
                </a:solidFill>
              </a:defRPr>
            </a:lvl1pPr>
            <a:lvl2pPr indent="-355600" lvl="1" marL="91440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>
                <a:solidFill>
                  <a:srgbClr val="535353"/>
                </a:solidFill>
              </a:defRPr>
            </a:lvl2pPr>
            <a:lvl3pPr indent="-355600" lvl="2" marL="137160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>
                <a:solidFill>
                  <a:srgbClr val="535353"/>
                </a:solidFill>
              </a:defRPr>
            </a:lvl3pPr>
            <a:lvl4pPr indent="-355600" lvl="3" marL="182880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>
                <a:solidFill>
                  <a:srgbClr val="535353"/>
                </a:solidFill>
              </a:defRPr>
            </a:lvl4pPr>
            <a:lvl5pPr indent="-355600" lvl="4" marL="2286000" rtl="0" algn="l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>
                <a:solidFill>
                  <a:srgbClr val="535353"/>
                </a:solidFill>
              </a:defRPr>
            </a:lvl5pPr>
            <a:lvl6pPr indent="-266700" lvl="5" marL="2743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4491037" y="4905375"/>
            <a:ext cx="1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fotos">
  <p:cSld name="3 foto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>
            <p:ph idx="2" type="pic"/>
          </p:nvPr>
        </p:nvSpPr>
        <p:spPr>
          <a:xfrm>
            <a:off x="4652963" y="2653010"/>
            <a:ext cx="41337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/>
          <a:lstStyle>
            <a:lvl1pPr lv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0" name="Google Shape;110;p23"/>
          <p:cNvSpPr/>
          <p:nvPr>
            <p:ph idx="3" type="pic"/>
          </p:nvPr>
        </p:nvSpPr>
        <p:spPr>
          <a:xfrm>
            <a:off x="4657542" y="266997"/>
            <a:ext cx="41337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/>
          <a:lstStyle>
            <a:lvl1pPr lv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1" name="Google Shape;111;p23"/>
          <p:cNvSpPr/>
          <p:nvPr>
            <p:ph idx="4" type="pic"/>
          </p:nvPr>
        </p:nvSpPr>
        <p:spPr>
          <a:xfrm>
            <a:off x="354654" y="266700"/>
            <a:ext cx="4133700" cy="46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/>
          <a:lstStyle>
            <a:lvl1pPr lv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2" name="Google Shape;112;p23"/>
          <p:cNvSpPr txBox="1"/>
          <p:nvPr>
            <p:ph idx="12" type="sldNum"/>
          </p:nvPr>
        </p:nvSpPr>
        <p:spPr>
          <a:xfrm>
            <a:off x="4491037" y="4905375"/>
            <a:ext cx="1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a">
  <p:cSld name="Cita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idx="1" type="body"/>
          </p:nvPr>
        </p:nvSpPr>
        <p:spPr>
          <a:xfrm>
            <a:off x="895350" y="3000375"/>
            <a:ext cx="73581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Gill Sans"/>
              <a:buNone/>
              <a:defRPr sz="1400">
                <a:solidFill>
                  <a:srgbClr val="535353"/>
                </a:solidFill>
              </a:defRPr>
            </a:lvl1pPr>
            <a:lvl2pPr indent="-2667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9pPr>
          </a:lstStyle>
          <a:p/>
        </p:txBody>
      </p:sp>
      <p:sp>
        <p:nvSpPr>
          <p:cNvPr id="115" name="Google Shape;115;p24"/>
          <p:cNvSpPr txBox="1"/>
          <p:nvPr>
            <p:ph idx="2" type="body"/>
          </p:nvPr>
        </p:nvSpPr>
        <p:spPr>
          <a:xfrm>
            <a:off x="890588" y="2209800"/>
            <a:ext cx="7358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None/>
              <a:defRPr>
                <a:solidFill>
                  <a:srgbClr val="535353"/>
                </a:solidFill>
              </a:defRPr>
            </a:lvl1pPr>
            <a:lvl2pPr indent="-266700" lvl="1" marL="914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2pPr>
            <a:lvl3pPr indent="-266700" lvl="2" marL="13716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3pPr>
            <a:lvl4pPr indent="-266700" lvl="3" marL="18288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4pPr>
            <a:lvl5pPr indent="-266700" lvl="4" marL="22860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5pPr>
            <a:lvl6pPr indent="-266700" lvl="5" marL="2743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2" type="sldNum"/>
          </p:nvPr>
        </p:nvSpPr>
        <p:spPr>
          <a:xfrm>
            <a:off x="4491037" y="4905375"/>
            <a:ext cx="1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">
  <p:cSld name="Foto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/>
          <a:lstStyle>
            <a:lvl1pPr lv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idx="12" type="sldNum"/>
          </p:nvPr>
        </p:nvSpPr>
        <p:spPr>
          <a:xfrm>
            <a:off x="4491037" y="4905375"/>
            <a:ext cx="1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>
  <p:cSld name="En blanco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idx="12" type="sldNum"/>
          </p:nvPr>
        </p:nvSpPr>
        <p:spPr>
          <a:xfrm>
            <a:off x="4491037" y="4905375"/>
            <a:ext cx="1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252413" y="133350"/>
            <a:ext cx="86439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Gill Sans"/>
              <a:buNone/>
              <a:defRPr b="0" i="0" sz="3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Gill Sans"/>
              <a:buNone/>
              <a:defRPr b="0" i="0" sz="3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Gill Sans"/>
              <a:buNone/>
              <a:defRPr b="0" i="0" sz="3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Gill Sans"/>
              <a:buNone/>
              <a:defRPr b="0" i="0" sz="3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Gill Sans"/>
              <a:buNone/>
              <a:defRPr b="0" i="0" sz="3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Gill Sans"/>
              <a:buNone/>
              <a:defRPr b="0" i="0" sz="3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Gill Sans"/>
              <a:buNone/>
              <a:defRPr b="0" i="0" sz="3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Gill Sans"/>
              <a:buNone/>
              <a:defRPr b="0" i="0" sz="3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Gill Sans"/>
              <a:buNone/>
              <a:defRPr b="0" i="0" sz="3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252413" y="1438275"/>
            <a:ext cx="8643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/>
          <a:lstStyle>
            <a:lvl1pPr indent="-3302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ill Sans"/>
              <a:buChar char="•"/>
              <a:defRPr b="0" i="0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4491037" y="4905375"/>
            <a:ext cx="157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484" y="4307100"/>
            <a:ext cx="1155319" cy="54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796" y="4346667"/>
            <a:ext cx="1538398" cy="466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2156" y="298978"/>
            <a:ext cx="4852171" cy="324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3069" y="4346685"/>
            <a:ext cx="1016239" cy="46617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7"/>
          <p:cNvSpPr txBox="1"/>
          <p:nvPr>
            <p:ph idx="4294967295" type="subTitle"/>
          </p:nvPr>
        </p:nvSpPr>
        <p:spPr>
          <a:xfrm>
            <a:off x="1960050" y="3106625"/>
            <a:ext cx="5457600" cy="8607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00000"/>
                </a:solidFill>
              </a:rPr>
              <a:t>Mateo Noel, Nicolás Figueroa, Marcelo Guerrero, Alejandro Otero</a:t>
            </a:r>
            <a:endParaRPr b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038" y="327650"/>
            <a:ext cx="5110025" cy="448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7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227" y="482238"/>
            <a:ext cx="6686426" cy="4179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8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75" y="1232474"/>
            <a:ext cx="8490550" cy="26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9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9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50" y="615725"/>
            <a:ext cx="8600324" cy="391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13" y="589825"/>
            <a:ext cx="8434376" cy="3963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1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1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50" y="593375"/>
            <a:ext cx="8232049" cy="395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CÓDIGO QR</a:t>
            </a:r>
            <a:endParaRPr/>
          </a:p>
        </p:txBody>
      </p:sp>
      <p:sp>
        <p:nvSpPr>
          <p:cNvPr id="254" name="Google Shape;254;p4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277" y="1026100"/>
            <a:ext cx="3159448" cy="30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PROPÓSITO DEL PROYECTO</a:t>
            </a:r>
            <a:endParaRPr/>
          </a:p>
        </p:txBody>
      </p:sp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 partir de LuTeach nació la idea de hacer una página web.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 través de esta los profesores que son alumnos  se podrían comunicar con los alumnos.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9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0" y="19688"/>
            <a:ext cx="9144000" cy="609092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9"/>
          <p:cNvSpPr/>
          <p:nvPr/>
        </p:nvSpPr>
        <p:spPr>
          <a:xfrm>
            <a:off x="4976911" y="-1614820"/>
            <a:ext cx="5500500" cy="5053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9900"/>
              </a:solidFill>
            </a:endParaRPr>
          </a:p>
        </p:txBody>
      </p:sp>
      <p:sp>
        <p:nvSpPr>
          <p:cNvPr id="143" name="Google Shape;143;p29"/>
          <p:cNvSpPr/>
          <p:nvPr/>
        </p:nvSpPr>
        <p:spPr>
          <a:xfrm>
            <a:off x="-1633791" y="-1544550"/>
            <a:ext cx="5500500" cy="5053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9900"/>
              </a:solidFill>
            </a:endParaRPr>
          </a:p>
        </p:txBody>
      </p:sp>
      <p:sp>
        <p:nvSpPr>
          <p:cNvPr id="144" name="Google Shape;144;p29"/>
          <p:cNvSpPr txBox="1"/>
          <p:nvPr/>
        </p:nvSpPr>
        <p:spPr>
          <a:xfrm>
            <a:off x="3866672" y="3317653"/>
            <a:ext cx="14193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822" y="2200434"/>
            <a:ext cx="1117238" cy="111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9"/>
          <p:cNvSpPr txBox="1"/>
          <p:nvPr/>
        </p:nvSpPr>
        <p:spPr>
          <a:xfrm>
            <a:off x="6030909" y="152259"/>
            <a:ext cx="36681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800">
                <a:latin typeface="Gill Sans"/>
                <a:ea typeface="Gill Sans"/>
                <a:cs typeface="Gill Sans"/>
                <a:sym typeface="Gill Sans"/>
              </a:rPr>
              <a:t>3 veces</a:t>
            </a:r>
            <a:endParaRPr b="1" sz="1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7" name="Google Shape;147;p29"/>
          <p:cNvSpPr txBox="1"/>
          <p:nvPr/>
        </p:nvSpPr>
        <p:spPr>
          <a:xfrm>
            <a:off x="6030899" y="1189950"/>
            <a:ext cx="27108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Gill Sans"/>
                <a:ea typeface="Gill Sans"/>
                <a:cs typeface="Gill Sans"/>
                <a:sym typeface="Gill Sans"/>
              </a:rPr>
              <a:t>Menos posibilidades de </a:t>
            </a:r>
            <a:r>
              <a:rPr b="1" lang="es" sz="1900">
                <a:latin typeface="Gill Sans"/>
                <a:ea typeface="Gill Sans"/>
                <a:cs typeface="Gill Sans"/>
                <a:sym typeface="Gill Sans"/>
              </a:rPr>
              <a:t>conseguir</a:t>
            </a:r>
            <a:r>
              <a:rPr b="1" lang="es" sz="1900">
                <a:latin typeface="Gill Sans"/>
                <a:ea typeface="Gill Sans"/>
                <a:cs typeface="Gill Sans"/>
                <a:sym typeface="Gill Sans"/>
              </a:rPr>
              <a:t> un trabajo que un adulto</a:t>
            </a:r>
            <a:endParaRPr b="1"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8" name="Google Shape;14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6507" y="2128092"/>
            <a:ext cx="673574" cy="67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8188" y="2013141"/>
            <a:ext cx="801769" cy="80176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9"/>
          <p:cNvSpPr txBox="1"/>
          <p:nvPr/>
        </p:nvSpPr>
        <p:spPr>
          <a:xfrm>
            <a:off x="487943" y="942984"/>
            <a:ext cx="1723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Gill Sans"/>
                <a:ea typeface="Gill Sans"/>
                <a:cs typeface="Gill Sans"/>
                <a:sym typeface="Gill Sans"/>
              </a:rPr>
              <a:t>de los estudiantes no se </a:t>
            </a:r>
            <a:r>
              <a:rPr b="1" lang="es" sz="1900">
                <a:latin typeface="Gill Sans"/>
                <a:ea typeface="Gill Sans"/>
                <a:cs typeface="Gill Sans"/>
                <a:sym typeface="Gill Sans"/>
              </a:rPr>
              <a:t>gradúa</a:t>
            </a:r>
            <a:r>
              <a:rPr b="1" lang="es" sz="1900">
                <a:latin typeface="Gill Sans"/>
                <a:ea typeface="Gill Sans"/>
                <a:cs typeface="Gill Sans"/>
                <a:sym typeface="Gill Sans"/>
              </a:rPr>
              <a:t> de la universidad</a:t>
            </a:r>
            <a:endParaRPr b="1" sz="1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Google Shape;151;p29"/>
          <p:cNvSpPr txBox="1"/>
          <p:nvPr/>
        </p:nvSpPr>
        <p:spPr>
          <a:xfrm>
            <a:off x="341616" y="19688"/>
            <a:ext cx="26739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800">
                <a:latin typeface="Gill Sans"/>
                <a:ea typeface="Gill Sans"/>
                <a:cs typeface="Gill Sans"/>
                <a:sym typeface="Gill Sans"/>
              </a:rPr>
              <a:t>+50%</a:t>
            </a:r>
            <a:endParaRPr sz="68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622" y="2139923"/>
            <a:ext cx="1017619" cy="109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1078" y="1967798"/>
            <a:ext cx="1440113" cy="144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715" y="1550234"/>
            <a:ext cx="841042" cy="81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6598" y="1464617"/>
            <a:ext cx="895186" cy="8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/>
          <p:nvPr/>
        </p:nvSpPr>
        <p:spPr>
          <a:xfrm rot="4364643">
            <a:off x="4073412" y="-1845384"/>
            <a:ext cx="4297117" cy="3225150"/>
          </a:xfrm>
          <a:prstGeom prst="bentArrow">
            <a:avLst>
              <a:gd fmla="val 25000" name="adj1"/>
              <a:gd fmla="val 25000" name="adj2"/>
              <a:gd fmla="val 39657" name="adj3"/>
              <a:gd fmla="val 81403" name="adj4"/>
            </a:avLst>
          </a:prstGeom>
          <a:solidFill>
            <a:srgbClr val="FF914D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0"/>
          <p:cNvSpPr/>
          <p:nvPr/>
        </p:nvSpPr>
        <p:spPr>
          <a:xfrm rot="472297">
            <a:off x="1548186" y="-2252883"/>
            <a:ext cx="4617610" cy="3689312"/>
          </a:xfrm>
          <a:prstGeom prst="bentArrow">
            <a:avLst>
              <a:gd fmla="val 25000" name="adj1"/>
              <a:gd fmla="val 25000" name="adj2"/>
              <a:gd fmla="val 39657" name="adj3"/>
              <a:gd fmla="val 81403" name="adj4"/>
            </a:avLst>
          </a:prstGeom>
          <a:solidFill>
            <a:srgbClr val="FF914D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9035" y="2592919"/>
            <a:ext cx="1452111" cy="94597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/>
        </p:nvSpPr>
        <p:spPr>
          <a:xfrm>
            <a:off x="4058100" y="3756319"/>
            <a:ext cx="15384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Lato Black"/>
                <a:ea typeface="Lato Black"/>
                <a:cs typeface="Lato Black"/>
                <a:sym typeface="Lato Black"/>
              </a:rPr>
              <a:t>Se dicta la clase</a:t>
            </a:r>
            <a:endParaRPr sz="15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6264197" y="3756319"/>
            <a:ext cx="24162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Lato Black"/>
                <a:ea typeface="Lato Black"/>
                <a:cs typeface="Lato Black"/>
                <a:sym typeface="Lato Black"/>
              </a:rPr>
              <a:t>Recibimos una comisión</a:t>
            </a:r>
            <a:endParaRPr sz="15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65" name="Google Shape;165;p30"/>
          <p:cNvSpPr txBox="1"/>
          <p:nvPr/>
        </p:nvSpPr>
        <p:spPr>
          <a:xfrm>
            <a:off x="902606" y="3756319"/>
            <a:ext cx="26235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Lato Black"/>
                <a:ea typeface="Lato Black"/>
                <a:cs typeface="Lato Black"/>
                <a:sym typeface="Lato Black"/>
              </a:rPr>
              <a:t>Conectamos una clase</a:t>
            </a:r>
            <a:endParaRPr sz="1500"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 QUE PLANEAMOS A FUTURO</a:t>
            </a:r>
            <a:endParaRPr/>
          </a:p>
        </p:txBody>
      </p:sp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planea que en un futuro la plataforma web llegue a </a:t>
            </a:r>
            <a:r>
              <a:rPr lang="es"/>
              <a:t>más</a:t>
            </a:r>
            <a:r>
              <a:rPr lang="es"/>
              <a:t> alumnos.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Asimismo, que tenga algunas mejoras de sistema como eficacia y simplicidad.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También</a:t>
            </a:r>
            <a:r>
              <a:rPr lang="es"/>
              <a:t> se espera implementar una plataforma de pagos dentro de la </a:t>
            </a:r>
            <a:r>
              <a:rPr lang="es"/>
              <a:t>página</a:t>
            </a:r>
            <a:r>
              <a:rPr lang="es"/>
              <a:t> web</a:t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900" y="3273775"/>
            <a:ext cx="3323399" cy="17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14D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/>
        </p:nvSpPr>
        <p:spPr>
          <a:xfrm>
            <a:off x="428625" y="293375"/>
            <a:ext cx="38403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PROYECCIONES</a:t>
            </a:r>
            <a:endParaRPr sz="38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78" name="Google Shape;178;p32"/>
          <p:cNvPicPr preferRelativeResize="0"/>
          <p:nvPr/>
        </p:nvPicPr>
        <p:blipFill rotWithShape="1">
          <a:blip r:embed="rId3">
            <a:alphaModFix/>
          </a:blip>
          <a:srcRect b="0" l="15402" r="20019" t="0"/>
          <a:stretch/>
        </p:blipFill>
        <p:spPr>
          <a:xfrm>
            <a:off x="1637338" y="1238425"/>
            <a:ext cx="1615149" cy="250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/>
        </p:nvSpPr>
        <p:spPr>
          <a:xfrm>
            <a:off x="1663725" y="3831700"/>
            <a:ext cx="1562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1651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latin typeface="Bree Serif"/>
                <a:ea typeface="Bree Serif"/>
                <a:cs typeface="Bree Serif"/>
                <a:sym typeface="Bree Serif"/>
              </a:rPr>
              <a:t>App</a:t>
            </a:r>
            <a:endParaRPr b="1" sz="36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750" y="1238425"/>
            <a:ext cx="2621021" cy="250122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2"/>
          <p:cNvSpPr txBox="1"/>
          <p:nvPr/>
        </p:nvSpPr>
        <p:spPr>
          <a:xfrm>
            <a:off x="5575694" y="3831700"/>
            <a:ext cx="2260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1651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latin typeface="Bree Serif"/>
                <a:ea typeface="Bree Serif"/>
                <a:cs typeface="Bree Serif"/>
                <a:sym typeface="Bree Serif"/>
              </a:rPr>
              <a:t>Website</a:t>
            </a:r>
            <a:endParaRPr b="1" sz="360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82" name="Google Shape;182;p32"/>
          <p:cNvPicPr preferRelativeResize="0"/>
          <p:nvPr/>
        </p:nvPicPr>
        <p:blipFill rotWithShape="1">
          <a:blip r:embed="rId5">
            <a:alphaModFix/>
          </a:blip>
          <a:srcRect b="0" l="13248" r="54656" t="22809"/>
          <a:stretch/>
        </p:blipFill>
        <p:spPr>
          <a:xfrm>
            <a:off x="1995075" y="1892725"/>
            <a:ext cx="899675" cy="135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 rotWithShape="1">
          <a:blip r:embed="rId5">
            <a:alphaModFix/>
          </a:blip>
          <a:srcRect b="0" l="13248" r="54656" t="22809"/>
          <a:stretch/>
        </p:blipFill>
        <p:spPr>
          <a:xfrm rot="1227889">
            <a:off x="6627084" y="1523114"/>
            <a:ext cx="869807" cy="1092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ESTRUCTURA DE LA PLATAFORMA WEB</a:t>
            </a:r>
            <a:endParaRPr sz="2400"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Existen distintas partes: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Registrarse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Cuenta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Perfil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Actualizar perfil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Reserva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4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125" y="348450"/>
            <a:ext cx="7201749" cy="444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14" y="489675"/>
            <a:ext cx="5893875" cy="416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